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0" r:id="rId21"/>
    <p:sldId id="275" r:id="rId22"/>
    <p:sldId id="279" r:id="rId23"/>
    <p:sldId id="277" r:id="rId24"/>
    <p:sldId id="276"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7" d="100"/>
          <a:sy n="87" d="100"/>
        </p:scale>
        <p:origin x="-43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76199"/>
            <a:ext cx="6777318" cy="5410200"/>
          </a:xfrm>
        </p:spPr>
        <p:txBody>
          <a:bodyPr>
            <a:normAutofit fontScale="90000"/>
          </a:bodyPr>
          <a:lstStyle/>
          <a:p>
            <a:pPr algn="ctr"/>
            <a:r>
              <a:rPr lang="ar-EG" dirty="0" smtClean="0">
                <a:effectLst/>
              </a:rPr>
              <a:t>المحاضرة الأولى من أسبوع الاجازة</a:t>
            </a:r>
            <a:r>
              <a:rPr lang="en-US" dirty="0" smtClean="0">
                <a:effectLst/>
              </a:rPr>
              <a:t/>
            </a:r>
            <a:br>
              <a:rPr lang="en-US" dirty="0" smtClean="0">
                <a:effectLst/>
              </a:rPr>
            </a:br>
            <a:r>
              <a:rPr lang="ar-EG" dirty="0" smtClean="0">
                <a:effectLst/>
              </a:rPr>
              <a:t>الفرقة الرابعة</a:t>
            </a:r>
            <a:r>
              <a:rPr lang="en-US" dirty="0" smtClean="0">
                <a:effectLst/>
              </a:rPr>
              <a:t> </a:t>
            </a:r>
            <a:r>
              <a:rPr lang="ar-EG" dirty="0" smtClean="0">
                <a:effectLst/>
              </a:rPr>
              <a:t>تعليم أساسى علوم -كلية التربية</a:t>
            </a:r>
            <a:br>
              <a:rPr lang="ar-EG" dirty="0" smtClean="0">
                <a:effectLst/>
              </a:rPr>
            </a:br>
            <a:r>
              <a:rPr lang="ar-EG" dirty="0" smtClean="0">
                <a:effectLst/>
              </a:rPr>
              <a:t>الاعاقة البصرية</a:t>
            </a:r>
            <a:br>
              <a:rPr lang="ar-EG" dirty="0" smtClean="0">
                <a:effectLst/>
              </a:rPr>
            </a:br>
            <a:r>
              <a:rPr lang="ar-EG" dirty="0" smtClean="0">
                <a:effectLst/>
              </a:rPr>
              <a:t>د/ رحاب يحيي</a:t>
            </a:r>
            <a:r>
              <a:rPr lang="en-US" sz="5400" dirty="0">
                <a:effectLst/>
              </a:rPr>
              <a:t/>
            </a:r>
            <a:br>
              <a:rPr lang="en-US" sz="5400" dirty="0">
                <a:effectLst/>
              </a:rPr>
            </a:br>
            <a:endParaRPr lang="ar-EG" sz="5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11" y="5089524"/>
            <a:ext cx="7828189" cy="1768475"/>
          </a:xfrm>
          <a:prstGeom prst="rect">
            <a:avLst/>
          </a:prstGeom>
        </p:spPr>
      </p:pic>
    </p:spTree>
    <p:extLst>
      <p:ext uri="{BB962C8B-B14F-4D97-AF65-F5344CB8AC3E}">
        <p14:creationId xmlns:p14="http://schemas.microsoft.com/office/powerpoint/2010/main" val="20257337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i="1" u="sng" dirty="0">
                <a:effectLst/>
              </a:rPr>
              <a:t>ثانياً:  أعراض الإعاقة البصرية</a:t>
            </a:r>
            <a:r>
              <a:rPr lang="en-US" dirty="0">
                <a:effectLst/>
              </a:rPr>
              <a:t/>
            </a:r>
            <a:br>
              <a:rPr lang="en-US" dirty="0">
                <a:effectLst/>
              </a:rPr>
            </a:br>
            <a:endParaRPr lang="ar-EG" dirty="0"/>
          </a:p>
        </p:txBody>
      </p:sp>
      <p:sp>
        <p:nvSpPr>
          <p:cNvPr id="3" name="Content Placeholder 2"/>
          <p:cNvSpPr>
            <a:spLocks noGrp="1"/>
          </p:cNvSpPr>
          <p:nvPr>
            <p:ph idx="1"/>
          </p:nvPr>
        </p:nvSpPr>
        <p:spPr>
          <a:xfrm>
            <a:off x="457200" y="1143000"/>
            <a:ext cx="8229600" cy="5311808"/>
          </a:xfrm>
        </p:spPr>
        <p:txBody>
          <a:bodyPr/>
          <a:lstStyle/>
          <a:p>
            <a:endParaRPr lang="ar-EG" sz="3200" dirty="0" smtClean="0"/>
          </a:p>
          <a:p>
            <a:endParaRPr lang="ar-EG" sz="3200" dirty="0"/>
          </a:p>
          <a:p>
            <a:r>
              <a:rPr lang="ar-SA" sz="3200" dirty="0" smtClean="0"/>
              <a:t>هناك </a:t>
            </a:r>
            <a:r>
              <a:rPr lang="ar-SA" sz="3200" dirty="0"/>
              <a:t>مجموعة من الأعراض تشير إلى احتمال معاناة الطفل من مشكلة بصرية، فقد قامت الجمعية العالمية لطرق الوقاية من الإعاقة البصرية بوضع قائمة للأعراض التي تظهر عند بعض الأطفال </a:t>
            </a:r>
            <a:r>
              <a:rPr lang="ar-SA" sz="3200" u="sng" dirty="0"/>
              <a:t>ويجب أن يتنبه لها الأهل في البيت والمعلم في المدرسة.</a:t>
            </a:r>
            <a:endParaRPr lang="en-US" sz="3200" dirty="0"/>
          </a:p>
          <a:p>
            <a:endParaRPr lang="ar-EG" dirty="0"/>
          </a:p>
        </p:txBody>
      </p:sp>
    </p:spTree>
    <p:extLst>
      <p:ext uri="{BB962C8B-B14F-4D97-AF65-F5344CB8AC3E}">
        <p14:creationId xmlns:p14="http://schemas.microsoft.com/office/powerpoint/2010/main" val="124446859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a:bodyPr>
          <a:lstStyle/>
          <a:p>
            <a:r>
              <a:rPr lang="ar-SA" b="1" u="sng" dirty="0"/>
              <a:t>أ – الأعراض السلوكية:</a:t>
            </a:r>
            <a:endParaRPr lang="en-US" dirty="0"/>
          </a:p>
          <a:p>
            <a:pPr lvl="0"/>
            <a:r>
              <a:rPr lang="ar-SA" dirty="0"/>
              <a:t>يفرك عينيه باستمرار .</a:t>
            </a:r>
            <a:endParaRPr lang="en-US" dirty="0"/>
          </a:p>
          <a:p>
            <a:pPr lvl="0"/>
            <a:r>
              <a:rPr lang="ar-SA" dirty="0"/>
              <a:t>يغمض إحدى عينيه .</a:t>
            </a:r>
            <a:endParaRPr lang="en-US" dirty="0"/>
          </a:p>
          <a:p>
            <a:pPr lvl="0"/>
            <a:r>
              <a:rPr lang="ar-SA" dirty="0"/>
              <a:t>يقترب كثيراً من الشيء عند النظر إليه .</a:t>
            </a:r>
            <a:endParaRPr lang="en-US" dirty="0"/>
          </a:p>
          <a:p>
            <a:pPr lvl="0"/>
            <a:r>
              <a:rPr lang="ar-SA" dirty="0"/>
              <a:t>لديه صعوبة في القراءة أو في عمل يتطلب النظر عن قرب .</a:t>
            </a:r>
            <a:endParaRPr lang="en-US" dirty="0"/>
          </a:p>
          <a:p>
            <a:pPr lvl="0"/>
            <a:r>
              <a:rPr lang="ar-SA" dirty="0"/>
              <a:t>يرمش بعينيه أكثر من المعدل الطبيعي .</a:t>
            </a:r>
            <a:endParaRPr lang="en-US" dirty="0"/>
          </a:p>
          <a:p>
            <a:pPr lvl="0"/>
            <a:r>
              <a:rPr lang="ar-SA" dirty="0"/>
              <a:t>يطبق جفونه أو يبعدها عن بعضها .</a:t>
            </a:r>
            <a:endParaRPr lang="en-US" dirty="0"/>
          </a:p>
          <a:p>
            <a:pPr lvl="0"/>
            <a:r>
              <a:rPr lang="ar-SA" dirty="0"/>
              <a:t>تغطية إحدى العينين عند القراءة أو رؤية الأشياء القريبة أو البعيدة .</a:t>
            </a:r>
            <a:endParaRPr lang="en-US" dirty="0"/>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81000"/>
            <a:ext cx="2628900" cy="1219200"/>
          </a:xfrm>
          <a:prstGeom prst="rect">
            <a:avLst/>
          </a:prstGeom>
        </p:spPr>
      </p:pic>
    </p:spTree>
    <p:extLst>
      <p:ext uri="{BB962C8B-B14F-4D97-AF65-F5344CB8AC3E}">
        <p14:creationId xmlns:p14="http://schemas.microsoft.com/office/powerpoint/2010/main" val="393143369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endParaRPr lang="ar-EG" b="1" u="sng" dirty="0" smtClean="0"/>
          </a:p>
          <a:p>
            <a:r>
              <a:rPr lang="ar-SA" b="1" u="sng" dirty="0" smtClean="0"/>
              <a:t>ب </a:t>
            </a:r>
            <a:r>
              <a:rPr lang="ar-SA" b="1" u="sng" dirty="0"/>
              <a:t>– الأعراض الظاهرية:</a:t>
            </a:r>
            <a:endParaRPr lang="en-US" dirty="0"/>
          </a:p>
          <a:p>
            <a:pPr lvl="0"/>
            <a:r>
              <a:rPr lang="ar-SA" dirty="0"/>
              <a:t>انتفاخ الجفون والتهاب الجفون.</a:t>
            </a:r>
            <a:endParaRPr lang="en-US" dirty="0"/>
          </a:p>
          <a:p>
            <a:pPr lvl="0"/>
            <a:r>
              <a:rPr lang="ar-SA" dirty="0"/>
              <a:t>إحمرار العينين.</a:t>
            </a:r>
            <a:endParaRPr lang="en-US" dirty="0"/>
          </a:p>
          <a:p>
            <a:pPr lvl="0"/>
            <a:r>
              <a:rPr lang="ar-SA" dirty="0"/>
              <a:t>الحول.</a:t>
            </a:r>
            <a:endParaRPr lang="en-US" dirty="0"/>
          </a:p>
          <a:p>
            <a:pPr lvl="0"/>
            <a:r>
              <a:rPr lang="ar-SA" dirty="0"/>
              <a:t>ظهور الدمل في العين باستمرار </a:t>
            </a:r>
            <a:r>
              <a:rPr lang="ar-SA" dirty="0" smtClean="0"/>
              <a:t>.</a:t>
            </a:r>
            <a:endParaRPr lang="ar-EG" dirty="0" smtClean="0"/>
          </a:p>
          <a:p>
            <a:pPr lvl="0"/>
            <a:endParaRPr lang="en-US" dirty="0"/>
          </a:p>
          <a:p>
            <a:r>
              <a:rPr lang="ar-SA" b="1" u="sng" dirty="0"/>
              <a:t>ج – الأعراض عن طريق الشكوى:</a:t>
            </a:r>
            <a:endParaRPr lang="en-US" dirty="0"/>
          </a:p>
          <a:p>
            <a:pPr lvl="0"/>
            <a:r>
              <a:rPr lang="ar-SA" dirty="0"/>
              <a:t>حكة في العين والشعور بالألم .</a:t>
            </a:r>
            <a:endParaRPr lang="en-US" dirty="0"/>
          </a:p>
          <a:p>
            <a:pPr lvl="0"/>
            <a:r>
              <a:rPr lang="ar-SA" dirty="0"/>
              <a:t>حرقة في العين .</a:t>
            </a:r>
            <a:endParaRPr lang="en-US" dirty="0"/>
          </a:p>
          <a:p>
            <a:pPr lvl="0"/>
            <a:r>
              <a:rPr lang="ar-SA" dirty="0"/>
              <a:t>الشعور بجرح في العين .</a:t>
            </a:r>
            <a:endParaRPr lang="en-US" dirty="0"/>
          </a:p>
          <a:p>
            <a:pPr lvl="0"/>
            <a:r>
              <a:rPr lang="ar-SA" dirty="0"/>
              <a:t>الصداع أو الغثيان الذي يحدث بعد إنجاز عمل يتطلب جهد عن قرب.</a:t>
            </a:r>
            <a:endParaRPr lang="en-US" dirty="0"/>
          </a:p>
          <a:p>
            <a:pPr lvl="0"/>
            <a:r>
              <a:rPr lang="ar-SA" dirty="0"/>
              <a:t>الدوخة عند القراءة، أو الكتابة.</a:t>
            </a:r>
            <a:endParaRPr lang="en-US" dirty="0"/>
          </a:p>
          <a:p>
            <a:pPr lvl="0"/>
            <a:r>
              <a:rPr lang="ar-SA" dirty="0"/>
              <a:t>الشعور بوجود شيء خشن أو رمل في العين.</a:t>
            </a:r>
            <a:endParaRPr lang="en-US" dirty="0"/>
          </a:p>
          <a:p>
            <a:pPr lvl="0"/>
            <a:r>
              <a:rPr lang="ar-SA" dirty="0"/>
              <a:t>إزدواجية في الرؤيا أو غشاوة الرؤيا.</a:t>
            </a:r>
            <a:endParaRPr lang="en-US" dirty="0"/>
          </a:p>
          <a:p>
            <a:endParaRPr lang="ar-EG"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4800"/>
            <a:ext cx="2895600" cy="14763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813833"/>
            <a:ext cx="2841171" cy="1234168"/>
          </a:xfrm>
          <a:prstGeom prst="rect">
            <a:avLst/>
          </a:prstGeom>
        </p:spPr>
      </p:pic>
    </p:spTree>
    <p:extLst>
      <p:ext uri="{BB962C8B-B14F-4D97-AF65-F5344CB8AC3E}">
        <p14:creationId xmlns:p14="http://schemas.microsoft.com/office/powerpoint/2010/main" val="16807850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1)">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heel(1)">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heel(1)">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heel(1)">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heel(1)">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heel(1)">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wheel(1)">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heel(1)">
                                      <p:cBhvr>
                                        <p:cTn id="52" dur="20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wheel(1)">
                                      <p:cBhvr>
                                        <p:cTn id="57" dur="20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wheel(1)">
                                      <p:cBhvr>
                                        <p:cTn id="62" dur="20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1"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wheel(1)">
                                      <p:cBhvr>
                                        <p:cTn id="67"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705600"/>
          </a:xfrm>
        </p:spPr>
        <p:txBody>
          <a:bodyPr>
            <a:normAutofit/>
          </a:bodyPr>
          <a:lstStyle/>
          <a:p>
            <a:r>
              <a:rPr lang="ar-SA" b="1" u="sng" dirty="0"/>
              <a:t>أما الأعراض التي تظهر على العين والتي تنتج عن الحوادث</a:t>
            </a:r>
            <a:r>
              <a:rPr lang="ar-SA" b="1" u="sng" dirty="0" smtClean="0"/>
              <a:t>:</a:t>
            </a:r>
            <a:endParaRPr lang="ar-EG" b="1" u="sng" dirty="0" smtClean="0"/>
          </a:p>
          <a:p>
            <a:endParaRPr lang="en-US" dirty="0"/>
          </a:p>
          <a:p>
            <a:pPr lvl="0"/>
            <a:r>
              <a:rPr lang="ar-SA" dirty="0"/>
              <a:t>إضطراب في حركة العضلات نتيجة التورم والنزيف، مما قد يولد حول نظر مزدوج وحتى هزال الجفن الأعلى .</a:t>
            </a:r>
            <a:endParaRPr lang="en-US" dirty="0"/>
          </a:p>
          <a:p>
            <a:pPr lvl="0"/>
            <a:r>
              <a:rPr lang="ar-SA" dirty="0"/>
              <a:t>نتوء العين نحو الأمام نتيجة نزيف وراء العين .</a:t>
            </a:r>
            <a:endParaRPr lang="en-US" dirty="0"/>
          </a:p>
          <a:p>
            <a:pPr lvl="0"/>
            <a:r>
              <a:rPr lang="ar-SA" dirty="0"/>
              <a:t>كسور في العظام التي تشكل تجويف العين .</a:t>
            </a:r>
            <a:endParaRPr lang="en-US" dirty="0"/>
          </a:p>
          <a:p>
            <a:pPr lvl="0"/>
            <a:r>
              <a:rPr lang="ar-SA" dirty="0"/>
              <a:t>التهاب في العظم ، وجود خراج، قد ينعكس على طبقات العين الداخلية.</a:t>
            </a:r>
            <a:endParaRPr lang="en-US" dirty="0"/>
          </a:p>
          <a:p>
            <a:pPr lvl="0"/>
            <a:r>
              <a:rPr lang="ar-SA" dirty="0"/>
              <a:t>نزيف داخل العين وانفصال في الشبكية.</a:t>
            </a:r>
            <a:endParaRPr lang="en-US" dirty="0"/>
          </a:p>
          <a:p>
            <a:endParaRPr lang="ar-EG" dirty="0"/>
          </a:p>
        </p:txBody>
      </p:sp>
    </p:spTree>
    <p:extLst>
      <p:ext uri="{BB962C8B-B14F-4D97-AF65-F5344CB8AC3E}">
        <p14:creationId xmlns:p14="http://schemas.microsoft.com/office/powerpoint/2010/main" val="34982829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a:t>ثالثا: </a:t>
            </a:r>
            <a:r>
              <a:rPr lang="ar-SA" b="1" u="sng" dirty="0"/>
              <a:t> أسباب الإعاقة البصرية:</a:t>
            </a:r>
            <a:r>
              <a:rPr lang="en-US" b="1" dirty="0"/>
              <a:t/>
            </a:r>
            <a:br>
              <a:rPr lang="en-US" b="1" dirty="0"/>
            </a:br>
            <a:endParaRPr lang="ar-EG" b="1" dirty="0"/>
          </a:p>
        </p:txBody>
      </p:sp>
      <p:sp>
        <p:nvSpPr>
          <p:cNvPr id="3" name="Content Placeholder 2"/>
          <p:cNvSpPr>
            <a:spLocks noGrp="1"/>
          </p:cNvSpPr>
          <p:nvPr>
            <p:ph idx="1"/>
          </p:nvPr>
        </p:nvSpPr>
        <p:spPr/>
        <p:txBody>
          <a:bodyPr/>
          <a:lstStyle/>
          <a:p>
            <a:r>
              <a:rPr lang="ar-SA" dirty="0" smtClean="0"/>
              <a:t>تقسم </a:t>
            </a:r>
            <a:r>
              <a:rPr lang="ar-SA" dirty="0"/>
              <a:t>أسباب الإعاقة البصرية إلى ثلاثة مجموعات رئيسية هي </a:t>
            </a:r>
            <a:r>
              <a:rPr lang="ar-SA" dirty="0" smtClean="0"/>
              <a:t>:</a:t>
            </a:r>
            <a:endParaRPr lang="ar-EG" dirty="0" smtClean="0"/>
          </a:p>
          <a:p>
            <a:endParaRPr lang="en-US" dirty="0"/>
          </a:p>
          <a:p>
            <a:pPr lvl="0"/>
            <a:r>
              <a:rPr lang="ar-EG" b="1" dirty="0" smtClean="0"/>
              <a:t>1-</a:t>
            </a:r>
            <a:r>
              <a:rPr lang="ar-SA" b="1" dirty="0" smtClean="0"/>
              <a:t>أسباب </a:t>
            </a:r>
            <a:r>
              <a:rPr lang="ar-SA" b="1" dirty="0"/>
              <a:t>ما قبل الولادة</a:t>
            </a:r>
            <a:r>
              <a:rPr lang="ar-SA" b="1" dirty="0" smtClean="0"/>
              <a:t>.</a:t>
            </a:r>
            <a:endParaRPr lang="ar-EG" b="1" dirty="0" smtClean="0"/>
          </a:p>
          <a:p>
            <a:pPr lvl="0"/>
            <a:r>
              <a:rPr lang="ar-SA" b="1" dirty="0" smtClean="0"/>
              <a:t> 2- </a:t>
            </a:r>
            <a:r>
              <a:rPr lang="ar-SA" b="1" dirty="0"/>
              <a:t>أسباب أثناء الولادة</a:t>
            </a:r>
            <a:r>
              <a:rPr lang="ar-SA" b="1" dirty="0" smtClean="0"/>
              <a:t>.</a:t>
            </a:r>
            <a:endParaRPr lang="ar-EG" b="1" dirty="0" smtClean="0"/>
          </a:p>
          <a:p>
            <a:pPr lvl="0"/>
            <a:r>
              <a:rPr lang="ar-SA" b="1" dirty="0" smtClean="0"/>
              <a:t> 3- </a:t>
            </a:r>
            <a:r>
              <a:rPr lang="ar-SA" b="1" dirty="0"/>
              <a:t>أسباب ما بعد الولادة.</a:t>
            </a:r>
            <a:endParaRPr lang="en-US" b="1" dirty="0"/>
          </a:p>
          <a:p>
            <a:endParaRPr lang="en-US" dirty="0"/>
          </a:p>
          <a:p>
            <a:endParaRPr lang="ar-EG" dirty="0"/>
          </a:p>
        </p:txBody>
      </p:sp>
    </p:spTree>
    <p:extLst>
      <p:ext uri="{BB962C8B-B14F-4D97-AF65-F5344CB8AC3E}">
        <p14:creationId xmlns:p14="http://schemas.microsoft.com/office/powerpoint/2010/main" val="27196057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ar-EG" b="1" u="sng" dirty="0" smtClean="0"/>
              <a:t>1-</a:t>
            </a:r>
            <a:r>
              <a:rPr lang="ar-SA" b="1" u="sng" dirty="0" smtClean="0"/>
              <a:t>أسباب </a:t>
            </a:r>
            <a:r>
              <a:rPr lang="ar-SA" b="1" u="sng" dirty="0"/>
              <a:t>ما قبل </a:t>
            </a:r>
            <a:r>
              <a:rPr lang="ar-SA" b="1" u="sng" dirty="0" smtClean="0"/>
              <a:t>الولادة:</a:t>
            </a:r>
            <a:r>
              <a:rPr lang="en-US" dirty="0"/>
              <a:t/>
            </a:r>
            <a:br>
              <a:rPr lang="en-US" dirty="0"/>
            </a:br>
            <a:endParaRPr lang="ar-EG" dirty="0"/>
          </a:p>
        </p:txBody>
      </p:sp>
      <p:sp>
        <p:nvSpPr>
          <p:cNvPr id="3" name="Content Placeholder 2"/>
          <p:cNvSpPr>
            <a:spLocks noGrp="1"/>
          </p:cNvSpPr>
          <p:nvPr>
            <p:ph idx="1"/>
          </p:nvPr>
        </p:nvSpPr>
        <p:spPr>
          <a:xfrm>
            <a:off x="457200" y="1219200"/>
            <a:ext cx="8229600" cy="5235608"/>
          </a:xfrm>
        </p:spPr>
        <p:txBody>
          <a:bodyPr>
            <a:normAutofit fontScale="92500" lnSpcReduction="20000"/>
          </a:bodyPr>
          <a:lstStyle/>
          <a:p>
            <a:pPr marL="64008" indent="0">
              <a:buNone/>
            </a:pPr>
            <a:endParaRPr lang="en-US" dirty="0"/>
          </a:p>
          <a:p>
            <a:r>
              <a:rPr lang="ar-SA" dirty="0" smtClean="0"/>
              <a:t>يقصد </a:t>
            </a:r>
            <a:r>
              <a:rPr lang="ar-SA" dirty="0"/>
              <a:t>بأسباب ما قبل الولادة</a:t>
            </a:r>
            <a:r>
              <a:rPr lang="ar-SA" dirty="0" smtClean="0"/>
              <a:t>:</a:t>
            </a:r>
            <a:endParaRPr lang="ar-EG" dirty="0" smtClean="0"/>
          </a:p>
          <a:p>
            <a:endParaRPr lang="en-US" dirty="0"/>
          </a:p>
          <a:p>
            <a:pPr lvl="0"/>
            <a:r>
              <a:rPr lang="ar-SA" dirty="0"/>
              <a:t>أ – العوامل الوراثية والبيئية التي تؤثر على نمو الجهاز العصبي المركزي والحواس بشكل عام، منها على سبيل المثال العوامل الجينية .</a:t>
            </a:r>
            <a:endParaRPr lang="en-US" dirty="0"/>
          </a:p>
          <a:p>
            <a:pPr lvl="0"/>
            <a:r>
              <a:rPr lang="ar-SA" dirty="0"/>
              <a:t>ب – سوء التغذية للأم الحامل.</a:t>
            </a:r>
            <a:endParaRPr lang="en-US" dirty="0"/>
          </a:p>
          <a:p>
            <a:pPr lvl="0"/>
            <a:r>
              <a:rPr lang="ar-SA" dirty="0"/>
              <a:t>ج – تعرض الأم الحامل للأشعة السينية .</a:t>
            </a:r>
            <a:endParaRPr lang="en-US" dirty="0"/>
          </a:p>
          <a:p>
            <a:pPr lvl="0"/>
            <a:r>
              <a:rPr lang="ar-SA" dirty="0"/>
              <a:t>د – العقاقير والأدوية .</a:t>
            </a:r>
            <a:endParaRPr lang="en-US" dirty="0"/>
          </a:p>
          <a:p>
            <a:pPr lvl="0"/>
            <a:r>
              <a:rPr lang="ar-SA" dirty="0"/>
              <a:t>هـ - الأمراض المعدية والحصبة الألمانية والزهري، وتعتبر هذه العوامل من العوامل المشتركة في إحداث أشكال مختلفة من الإعاقة ومنها الإعاقة البصرية.</a:t>
            </a:r>
            <a:endParaRPr lang="en-US" dirty="0"/>
          </a:p>
          <a:p>
            <a:endParaRPr lang="ar-EG" dirty="0"/>
          </a:p>
        </p:txBody>
      </p:sp>
    </p:spTree>
    <p:extLst>
      <p:ext uri="{BB962C8B-B14F-4D97-AF65-F5344CB8AC3E}">
        <p14:creationId xmlns:p14="http://schemas.microsoft.com/office/powerpoint/2010/main" val="218133228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r"/>
            <a:r>
              <a:rPr lang="ar-EG" b="1" u="sng" dirty="0" smtClean="0"/>
              <a:t>2-</a:t>
            </a:r>
            <a:r>
              <a:rPr lang="ar-SA" b="1" u="sng" dirty="0" smtClean="0"/>
              <a:t>أسباب </a:t>
            </a:r>
            <a:r>
              <a:rPr lang="ar-SA" b="1" u="sng" dirty="0"/>
              <a:t>تحدث أثناء الولادة:</a:t>
            </a:r>
            <a:r>
              <a:rPr lang="en-US" dirty="0"/>
              <a:t/>
            </a:r>
            <a:br>
              <a:rPr lang="en-US" dirty="0"/>
            </a:br>
            <a:endParaRPr lang="ar-EG" dirty="0"/>
          </a:p>
        </p:txBody>
      </p:sp>
      <p:sp>
        <p:nvSpPr>
          <p:cNvPr id="3" name="Content Placeholder 2"/>
          <p:cNvSpPr>
            <a:spLocks noGrp="1"/>
          </p:cNvSpPr>
          <p:nvPr>
            <p:ph idx="1"/>
          </p:nvPr>
        </p:nvSpPr>
        <p:spPr/>
        <p:txBody>
          <a:bodyPr/>
          <a:lstStyle/>
          <a:p>
            <a:r>
              <a:rPr lang="ar-SA" dirty="0" smtClean="0"/>
              <a:t>يقصد </a:t>
            </a:r>
            <a:r>
              <a:rPr lang="ar-SA" dirty="0"/>
              <a:t>بالأسباب التي تحدث أثناء الولادة</a:t>
            </a:r>
            <a:r>
              <a:rPr lang="ar-SA" dirty="0" smtClean="0"/>
              <a:t>:</a:t>
            </a:r>
            <a:endParaRPr lang="ar-EG" dirty="0" smtClean="0"/>
          </a:p>
          <a:p>
            <a:pPr marL="64008" indent="0">
              <a:buNone/>
            </a:pPr>
            <a:endParaRPr lang="en-US" dirty="0"/>
          </a:p>
          <a:p>
            <a:pPr lvl="0"/>
            <a:r>
              <a:rPr lang="ar-SA" dirty="0"/>
              <a:t>أ – نقص الأكسجين .	</a:t>
            </a:r>
            <a:endParaRPr lang="en-US" dirty="0"/>
          </a:p>
          <a:p>
            <a:pPr lvl="0"/>
            <a:r>
              <a:rPr lang="ar-SA" dirty="0"/>
              <a:t>ب – الولادة القيصرية .	</a:t>
            </a:r>
            <a:endParaRPr lang="en-US" dirty="0"/>
          </a:p>
          <a:p>
            <a:pPr lvl="0"/>
            <a:r>
              <a:rPr lang="ar-SA" dirty="0"/>
              <a:t>ج – الولادة المنزلية.</a:t>
            </a:r>
            <a:endParaRPr lang="en-US" dirty="0"/>
          </a:p>
          <a:p>
            <a:endParaRPr lang="ar-EG" dirty="0"/>
          </a:p>
        </p:txBody>
      </p:sp>
    </p:spTree>
    <p:extLst>
      <p:ext uri="{BB962C8B-B14F-4D97-AF65-F5344CB8AC3E}">
        <p14:creationId xmlns:p14="http://schemas.microsoft.com/office/powerpoint/2010/main" val="42931216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b="1" dirty="0"/>
              <a:t>3 – </a:t>
            </a:r>
            <a:r>
              <a:rPr lang="ar-SA" b="1" u="sng" dirty="0"/>
              <a:t>أسباب ما بعد الولادة:</a:t>
            </a:r>
            <a:r>
              <a:rPr lang="en-US" dirty="0"/>
              <a:t/>
            </a:r>
            <a:br>
              <a:rPr lang="en-US" dirty="0"/>
            </a:br>
            <a:endParaRPr lang="ar-EG" dirty="0"/>
          </a:p>
        </p:txBody>
      </p:sp>
      <p:sp>
        <p:nvSpPr>
          <p:cNvPr id="3" name="Content Placeholder 2"/>
          <p:cNvSpPr>
            <a:spLocks noGrp="1"/>
          </p:cNvSpPr>
          <p:nvPr>
            <p:ph idx="1"/>
          </p:nvPr>
        </p:nvSpPr>
        <p:spPr/>
        <p:txBody>
          <a:bodyPr/>
          <a:lstStyle/>
          <a:p>
            <a:r>
              <a:rPr lang="ar-SA" dirty="0" smtClean="0"/>
              <a:t>يقصد </a:t>
            </a:r>
            <a:r>
              <a:rPr lang="ar-SA" dirty="0"/>
              <a:t>بأسباب ما بعد الولادة</a:t>
            </a:r>
            <a:r>
              <a:rPr lang="ar-SA" dirty="0" smtClean="0"/>
              <a:t>:</a:t>
            </a:r>
            <a:endParaRPr lang="ar-EG" dirty="0" smtClean="0"/>
          </a:p>
          <a:p>
            <a:endParaRPr lang="en-US" dirty="0"/>
          </a:p>
          <a:p>
            <a:pPr lvl="0"/>
            <a:r>
              <a:rPr lang="ar-SA" dirty="0"/>
              <a:t>أ – زيادة نسبة الأكسجين المعطى لطفل الخداج (الأطفال المولودين قبل الميعاد).</a:t>
            </a:r>
            <a:endParaRPr lang="en-US" dirty="0"/>
          </a:p>
          <a:p>
            <a:pPr lvl="0"/>
            <a:r>
              <a:rPr lang="ar-SA" dirty="0"/>
              <a:t>ب – إصابة الطفل ببعض الأمراض التي تؤثر على العين.</a:t>
            </a:r>
            <a:endParaRPr lang="en-US" dirty="0"/>
          </a:p>
          <a:p>
            <a:pPr lvl="0"/>
            <a:r>
              <a:rPr lang="ar-SA" dirty="0"/>
              <a:t>ج – الإصابة الناجمة عن الحوادث.</a:t>
            </a:r>
            <a:endParaRPr lang="en-US" dirty="0"/>
          </a:p>
          <a:p>
            <a:endParaRPr lang="ar-EG" dirty="0"/>
          </a:p>
        </p:txBody>
      </p:sp>
    </p:spTree>
    <p:extLst>
      <p:ext uri="{BB962C8B-B14F-4D97-AF65-F5344CB8AC3E}">
        <p14:creationId xmlns:p14="http://schemas.microsoft.com/office/powerpoint/2010/main" val="155879801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1" u="sng" dirty="0">
                <a:effectLst/>
              </a:rPr>
              <a:t>رابعا: مظاهر الإعاقة البصرية</a:t>
            </a:r>
            <a:r>
              <a:rPr lang="ar-SA" b="1" i="1" dirty="0">
                <a:effectLst/>
              </a:rPr>
              <a:t>:</a:t>
            </a:r>
            <a:r>
              <a:rPr lang="en-US" dirty="0">
                <a:effectLst/>
              </a:rPr>
              <a:t/>
            </a:r>
            <a:br>
              <a:rPr lang="en-US" dirty="0">
                <a:effectLst/>
              </a:rPr>
            </a:br>
            <a:endParaRPr lang="ar-EG" dirty="0"/>
          </a:p>
        </p:txBody>
      </p:sp>
      <p:sp>
        <p:nvSpPr>
          <p:cNvPr id="3" name="Content Placeholder 2"/>
          <p:cNvSpPr>
            <a:spLocks noGrp="1"/>
          </p:cNvSpPr>
          <p:nvPr>
            <p:ph idx="1"/>
          </p:nvPr>
        </p:nvSpPr>
        <p:spPr>
          <a:xfrm>
            <a:off x="-76200" y="1219200"/>
            <a:ext cx="8763000" cy="5638800"/>
          </a:xfrm>
        </p:spPr>
        <p:txBody>
          <a:bodyPr>
            <a:normAutofit/>
          </a:bodyPr>
          <a:lstStyle/>
          <a:p>
            <a:r>
              <a:rPr lang="ar-SA" b="1" i="1" dirty="0"/>
              <a:t>1 – التهاب العصب البصري أو ضمور العصب البصري:</a:t>
            </a:r>
            <a:endParaRPr lang="en-US" dirty="0"/>
          </a:p>
          <a:p>
            <a:r>
              <a:rPr lang="ar-SA" dirty="0"/>
              <a:t>ينتج عن بعض الأورام أو نقص الأكسجين أو الإصابات التي تصيب العظام المحيطة بالعصب البصري، فتصيب المخ، فتؤدي إلى ضمور العصب البصري، مما يؤدي إلى فقدان الاتصال بين العين والمخ، فتبدو العين سليمة معافاة ولكنها لا تستطيع أن تنقل ما تراه إلى مراكز الإدراك البصري في المخ لإصابته أو تعطل العصب المسؤول عن عملية نقل المثيرات البصرية للمخ، وبالتالي فإن إصابة العصب البصري يمكن أن يؤدي إلى الإعاقة البصرية الكلية.</a:t>
            </a:r>
            <a:endParaRPr lang="en-US" dirty="0"/>
          </a:p>
          <a:p>
            <a:endParaRPr lang="ar-EG" dirty="0"/>
          </a:p>
        </p:txBody>
      </p:sp>
    </p:spTree>
    <p:extLst>
      <p:ext uri="{BB962C8B-B14F-4D97-AF65-F5344CB8AC3E}">
        <p14:creationId xmlns:p14="http://schemas.microsoft.com/office/powerpoint/2010/main" val="903461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77000"/>
          </a:xfrm>
        </p:spPr>
        <p:txBody>
          <a:bodyPr>
            <a:normAutofit/>
          </a:bodyPr>
          <a:lstStyle/>
          <a:p>
            <a:r>
              <a:rPr lang="ar-SA" b="1" i="1" dirty="0"/>
              <a:t>2 – المياه البيضاء (الكتاراكت</a:t>
            </a:r>
            <a:r>
              <a:rPr lang="ar-SA" b="1" i="1" dirty="0" smtClean="0"/>
              <a:t>):</a:t>
            </a:r>
            <a:endParaRPr lang="ar-EG" dirty="0"/>
          </a:p>
          <a:p>
            <a:r>
              <a:rPr lang="ar-SA" dirty="0" smtClean="0"/>
              <a:t>      </a:t>
            </a:r>
            <a:r>
              <a:rPr lang="ar-SA" dirty="0"/>
              <a:t>يقصد بذلك تعتيم عدسة العين التدريجي، حيث يؤدي ذلك إلى صعوبة رؤية الأشياء تدريجياً، الأمر الذي يؤدي إلى الإعاقة البصرية الكلية فيما </a:t>
            </a:r>
            <a:r>
              <a:rPr lang="ar-SA" dirty="0" smtClean="0"/>
              <a:t>بعد</a:t>
            </a:r>
            <a:endParaRPr lang="ar-EG"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614612"/>
            <a:ext cx="6324600" cy="3938588"/>
          </a:xfrm>
          <a:prstGeom prst="rect">
            <a:avLst/>
          </a:prstGeom>
        </p:spPr>
      </p:pic>
    </p:spTree>
    <p:extLst>
      <p:ext uri="{BB962C8B-B14F-4D97-AF65-F5344CB8AC3E}">
        <p14:creationId xmlns:p14="http://schemas.microsoft.com/office/powerpoint/2010/main" val="6025388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67494"/>
            <a:ext cx="8229600" cy="799306"/>
          </a:xfrm>
        </p:spPr>
        <p:txBody>
          <a:bodyPr>
            <a:normAutofit fontScale="90000"/>
          </a:bodyPr>
          <a:lstStyle/>
          <a:p>
            <a:pPr algn="r"/>
            <a:r>
              <a:rPr lang="ar-EG" dirty="0"/>
              <a:t>مقدمه: </a:t>
            </a:r>
            <a:r>
              <a:rPr lang="en-US" dirty="0"/>
              <a:t/>
            </a:r>
            <a:br>
              <a:rPr lang="en-US" dirty="0"/>
            </a:br>
            <a:endParaRPr lang="ar-EG" dirty="0"/>
          </a:p>
        </p:txBody>
      </p:sp>
      <p:sp>
        <p:nvSpPr>
          <p:cNvPr id="2" name="Content Placeholder 1"/>
          <p:cNvSpPr>
            <a:spLocks noGrp="1"/>
          </p:cNvSpPr>
          <p:nvPr>
            <p:ph idx="1"/>
          </p:nvPr>
        </p:nvSpPr>
        <p:spPr>
          <a:xfrm>
            <a:off x="152400" y="838200"/>
            <a:ext cx="8991600" cy="6019800"/>
          </a:xfrm>
        </p:spPr>
        <p:txBody>
          <a:bodyPr>
            <a:normAutofit fontScale="92500" lnSpcReduction="10000"/>
          </a:bodyPr>
          <a:lstStyle/>
          <a:p>
            <a:r>
              <a:rPr lang="ar-SA" dirty="0" smtClean="0"/>
              <a:t>تلعب </a:t>
            </a:r>
            <a:r>
              <a:rPr lang="ar-SA" dirty="0"/>
              <a:t>حاسة البصر دوراً عظيماً فى حياة الانسان ، فهى التى تنقل جوانب العالم الاجتماعى ومعالم الواقع البيئى إلى العقل </a:t>
            </a:r>
            <a:endParaRPr lang="ar-EG" dirty="0" smtClean="0"/>
          </a:p>
          <a:p>
            <a:r>
              <a:rPr lang="ar-SA" dirty="0" smtClean="0"/>
              <a:t>، </a:t>
            </a:r>
            <a:r>
              <a:rPr lang="ar-SA" dirty="0"/>
              <a:t>كما أن الجهاز البصرى يزود الانسان بكمية هائلة من المعلومات عما يحيط به ، فحاسة الابصار هى النافذة التى يطل بها الانسان على عالمه الخارجى ، </a:t>
            </a:r>
            <a:r>
              <a:rPr lang="ar-SA" dirty="0" smtClean="0"/>
              <a:t>وفقدانها </a:t>
            </a:r>
            <a:r>
              <a:rPr lang="ar-SA" dirty="0"/>
              <a:t>تؤدى إلى الاعاقة البصرية ، </a:t>
            </a:r>
            <a:endParaRPr lang="ar-EG" dirty="0" smtClean="0"/>
          </a:p>
          <a:p>
            <a:r>
              <a:rPr lang="ar-SA" dirty="0" smtClean="0"/>
              <a:t> </a:t>
            </a:r>
            <a:r>
              <a:rPr lang="ar-SA" dirty="0"/>
              <a:t>وتختلف الإعاقة البصرية من حيث شدتها ومدى تأثيرها على فاعلية الإبصار باختلاف الجزء المصاب من العين، ( اصابه في العين حسب درجه الاصابه وزمنها وحسب وظيفة الجزء المصاب وأهميته, تكون شدة الاعاقه ) وبدرجة الإصابة وبزمن الإصابة، كذلك تختلف باختلاف مدى قابلية الإصابة للتحسن عن طريق استخدام المعينات البصرية أو العمليات الجراحية </a:t>
            </a:r>
            <a:r>
              <a:rPr lang="ar-EG" dirty="0" smtClean="0"/>
              <a:t>.</a:t>
            </a:r>
          </a:p>
          <a:p>
            <a:endParaRPr lang="ar-EG" dirty="0"/>
          </a:p>
          <a:p>
            <a:endParaRPr lang="ar-EG" dirty="0" smtClean="0"/>
          </a:p>
          <a:p>
            <a:endParaRPr lang="ar-EG" dirty="0"/>
          </a:p>
          <a:p>
            <a:endParaRPr lang="ar-EG" dirty="0" smtClean="0"/>
          </a:p>
          <a:p>
            <a:pPr marL="64008" indent="0">
              <a:buNone/>
            </a:pPr>
            <a:endParaRPr lang="ar-EG" dirty="0"/>
          </a:p>
        </p:txBody>
      </p:sp>
    </p:spTree>
    <p:extLst>
      <p:ext uri="{BB962C8B-B14F-4D97-AF65-F5344CB8AC3E}">
        <p14:creationId xmlns:p14="http://schemas.microsoft.com/office/powerpoint/2010/main" val="13495368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763000" cy="6477000"/>
          </a:xfrm>
        </p:spPr>
        <p:txBody>
          <a:bodyPr>
            <a:normAutofit/>
          </a:bodyPr>
          <a:lstStyle/>
          <a:p>
            <a:r>
              <a:rPr lang="ar-SA" dirty="0"/>
              <a:t>3 – </a:t>
            </a:r>
            <a:r>
              <a:rPr lang="ar-SA" b="1" i="1" dirty="0"/>
              <a:t>الجلوكوما (المياه الزرقاء أو الماء الأسود):</a:t>
            </a:r>
            <a:endParaRPr lang="en-US" dirty="0"/>
          </a:p>
          <a:p>
            <a:r>
              <a:rPr lang="ar-SA" dirty="0"/>
              <a:t>       يعرف مرض الجلوكوما في كثير من الأحيان باسم الماء الأزرق أو الماء الأسود، وينتج عن زيادة حادة في ضغط العين مما يحد من كمية الدم التي تصل إلى الشبكية، ومن أهم علامات هذا المرض الصداع في جانب من الرأس، والضعف المستمر في قوة الإبصار والشعور بألم في العين، واتساع حدقة العين، وإذا لم يعالج هذا المرض في وقت مبكر فإنه يؤدي إلى ضمور العصب البصري ومن ثم فقد الإبصار.</a:t>
            </a:r>
            <a:endParaRPr lang="en-US" dirty="0"/>
          </a:p>
          <a:p>
            <a:endParaRPr lang="ar-EG" dirty="0"/>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5038725"/>
            <a:ext cx="2857500" cy="13620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4800600"/>
            <a:ext cx="2857500" cy="1600200"/>
          </a:xfrm>
          <a:prstGeom prst="rect">
            <a:avLst/>
          </a:prstGeom>
        </p:spPr>
      </p:pic>
    </p:spTree>
    <p:extLst>
      <p:ext uri="{BB962C8B-B14F-4D97-AF65-F5344CB8AC3E}">
        <p14:creationId xmlns:p14="http://schemas.microsoft.com/office/powerpoint/2010/main" val="1585014679"/>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372600" cy="6781800"/>
          </a:xfrm>
        </p:spPr>
        <p:txBody>
          <a:bodyPr>
            <a:normAutofit/>
          </a:bodyPr>
          <a:lstStyle/>
          <a:p>
            <a:r>
              <a:rPr lang="ar-SA" b="1" i="1" dirty="0"/>
              <a:t>4- التهابات القرنية الجافة أو الرمد أو الجفاف العيني </a:t>
            </a:r>
            <a:r>
              <a:rPr lang="ar-SA" b="1" i="1" dirty="0" smtClean="0"/>
              <a:t>:</a:t>
            </a:r>
            <a:endParaRPr lang="ar-EG" b="1" i="1" dirty="0" smtClean="0"/>
          </a:p>
          <a:p>
            <a:endParaRPr lang="en-US" dirty="0"/>
          </a:p>
          <a:p>
            <a:r>
              <a:rPr lang="ar-SA" dirty="0"/>
              <a:t>	يؤدي الرمد أو الجفاف العيني إلى تعرض الطفل للإصابة بالإعاقة البصرية التي تتراوح بين </a:t>
            </a:r>
            <a:r>
              <a:rPr lang="ar-SA" u="sng" dirty="0"/>
              <a:t>الكف الكلي للبصر، وضعف البصر</a:t>
            </a:r>
            <a:r>
              <a:rPr lang="ar-SA" dirty="0"/>
              <a:t> وذلك حسب درجة الإصابة وزمن التدخل العلاجي</a:t>
            </a:r>
            <a:r>
              <a:rPr lang="ar-SA" u="sng" dirty="0"/>
              <a:t>، وينتج الرمد أو التهاب القرنية الجافة</a:t>
            </a:r>
            <a:r>
              <a:rPr lang="ar-SA" dirty="0"/>
              <a:t> نتيجة لنقص فيتامين ( أ ) في غذاء الطفل أو جفاف الملتحمة أو إصابة القرنية بارتشاحات في الجزء السفلي أو الجزء العميق من أنسجتها وسقوطه مما يؤدي إلى عتامة فيها </a:t>
            </a:r>
            <a:r>
              <a:rPr lang="ar-SA" dirty="0" smtClean="0"/>
              <a:t>.</a:t>
            </a:r>
            <a:endParaRPr lang="ar-EG" dirty="0" smtClean="0"/>
          </a:p>
          <a:p>
            <a:endParaRPr lang="ar-EG" dirty="0"/>
          </a:p>
        </p:txBody>
      </p:sp>
    </p:spTree>
    <p:extLst>
      <p:ext uri="{BB962C8B-B14F-4D97-AF65-F5344CB8AC3E}">
        <p14:creationId xmlns:p14="http://schemas.microsoft.com/office/powerpoint/2010/main" val="296159505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763000" cy="6477000"/>
          </a:xfrm>
        </p:spPr>
        <p:txBody>
          <a:bodyPr>
            <a:normAutofit/>
          </a:bodyPr>
          <a:lstStyle/>
          <a:p>
            <a:r>
              <a:rPr lang="ar-SA" b="1" i="1" dirty="0" smtClean="0"/>
              <a:t>5- </a:t>
            </a:r>
            <a:r>
              <a:rPr lang="ar-SA" b="1" i="1" dirty="0"/>
              <a:t>الحول:</a:t>
            </a:r>
            <a:endParaRPr lang="en-US" dirty="0"/>
          </a:p>
          <a:p>
            <a:r>
              <a:rPr lang="ar-SA" dirty="0"/>
              <a:t>يصيب الجزء العضلي، فإذا كان هناك خلل في إحدى العضلات فلن تتحرك العينان معاً بشكل منظم وإذا ترك هذا الوضع دون تدخل علاجي فقد يستخدم الطفل عيناً واحدة وأما العين الأخرى فيصيبها كسل، وإذا استمر الوضع هكذا تضعف العين </a:t>
            </a:r>
            <a:r>
              <a:rPr lang="ar-SA" u="sng" dirty="0"/>
              <a:t>بشكل دائم</a:t>
            </a:r>
            <a:r>
              <a:rPr lang="ar-SA" dirty="0"/>
              <a:t>، ويعتبر الحول إلى الداخل من أكثر أنواع الحول شيوعاً بين الأطفال، حيث تظهر النسبة الكبيرة من حالات الحول في السنوات الأولى للطفولة،</a:t>
            </a:r>
            <a:endParaRPr lang="en-US" dirty="0"/>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4724400"/>
            <a:ext cx="3581400" cy="2133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4767942"/>
            <a:ext cx="5181600" cy="2090058"/>
          </a:xfrm>
          <a:prstGeom prst="rect">
            <a:avLst/>
          </a:prstGeom>
        </p:spPr>
      </p:pic>
    </p:spTree>
    <p:extLst>
      <p:ext uri="{BB962C8B-B14F-4D97-AF65-F5344CB8AC3E}">
        <p14:creationId xmlns:p14="http://schemas.microsoft.com/office/powerpoint/2010/main" val="152959609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372600" cy="6858000"/>
          </a:xfrm>
        </p:spPr>
        <p:txBody>
          <a:bodyPr>
            <a:normAutofit fontScale="77500" lnSpcReduction="20000"/>
          </a:bodyPr>
          <a:lstStyle/>
          <a:p>
            <a:r>
              <a:rPr lang="ar-SA" b="1" i="1" dirty="0"/>
              <a:t>7-أخطاء الانكسار:</a:t>
            </a:r>
            <a:endParaRPr lang="en-US" dirty="0"/>
          </a:p>
          <a:p>
            <a:r>
              <a:rPr lang="ar-SA" u="sng" dirty="0"/>
              <a:t>ويقصد بها:</a:t>
            </a:r>
            <a:endParaRPr lang="en-US" dirty="0"/>
          </a:p>
          <a:p>
            <a:r>
              <a:rPr lang="ar-SA" dirty="0"/>
              <a:t>أ – قصر النظر.  ب – طول النظر. ج –الاستجماتزم د- عمى </a:t>
            </a:r>
            <a:r>
              <a:rPr lang="ar-SA" dirty="0" smtClean="0"/>
              <a:t>الالوان</a:t>
            </a:r>
            <a:endParaRPr lang="ar-EG" dirty="0" smtClean="0"/>
          </a:p>
          <a:p>
            <a:endParaRPr lang="en-US" dirty="0"/>
          </a:p>
          <a:p>
            <a:r>
              <a:rPr lang="ar-SA" b="1" i="1" dirty="0">
                <a:solidFill>
                  <a:schemeClr val="accent1">
                    <a:lumMod val="60000"/>
                    <a:lumOff val="40000"/>
                  </a:schemeClr>
                </a:solidFill>
              </a:rPr>
              <a:t>أ – قصر النظر :</a:t>
            </a:r>
            <a:endParaRPr lang="en-US" dirty="0">
              <a:solidFill>
                <a:schemeClr val="accent1">
                  <a:lumMod val="60000"/>
                  <a:lumOff val="40000"/>
                </a:schemeClr>
              </a:solidFill>
            </a:endParaRPr>
          </a:p>
          <a:p>
            <a:r>
              <a:rPr lang="ar-SA" dirty="0"/>
              <a:t>       </a:t>
            </a:r>
            <a:r>
              <a:rPr lang="ar-SA" u="sng" dirty="0"/>
              <a:t>يحدث قصر النظر عندما تكون مقلة العين طويلة</a:t>
            </a:r>
            <a:r>
              <a:rPr lang="ar-SA" dirty="0"/>
              <a:t>، </a:t>
            </a:r>
            <a:r>
              <a:rPr lang="ar-SA" u="sng" dirty="0"/>
              <a:t>،</a:t>
            </a:r>
            <a:r>
              <a:rPr lang="ar-SA" dirty="0"/>
              <a:t> تتأثر القدرة على رؤية الأشياء البعيدة  وعدم رؤيتها بشكل صحيح وواضح، أما رؤية الأشياء القريبة فقد تكون </a:t>
            </a:r>
            <a:r>
              <a:rPr lang="ar-SA" dirty="0" smtClean="0"/>
              <a:t>واضحة</a:t>
            </a:r>
            <a:r>
              <a:rPr lang="ar-EG" dirty="0" smtClean="0"/>
              <a:t>.</a:t>
            </a:r>
          </a:p>
          <a:p>
            <a:r>
              <a:rPr lang="ar-SA" dirty="0" smtClean="0"/>
              <a:t> </a:t>
            </a:r>
            <a:endParaRPr lang="en-US" dirty="0"/>
          </a:p>
          <a:p>
            <a:r>
              <a:rPr lang="ar-SA" b="1" i="1" u="sng" dirty="0">
                <a:solidFill>
                  <a:schemeClr val="accent1">
                    <a:lumMod val="60000"/>
                    <a:lumOff val="40000"/>
                  </a:schemeClr>
                </a:solidFill>
              </a:rPr>
              <a:t>ب – طول النظر :</a:t>
            </a:r>
            <a:endParaRPr lang="en-US" dirty="0">
              <a:solidFill>
                <a:schemeClr val="accent1">
                  <a:lumMod val="60000"/>
                  <a:lumOff val="40000"/>
                </a:schemeClr>
              </a:solidFill>
            </a:endParaRPr>
          </a:p>
          <a:p>
            <a:r>
              <a:rPr lang="ar-SA" dirty="0"/>
              <a:t>وتتأثر القدرة على رؤية الأشياء القريبة وعدم رؤيتها بشكل صحيح وواضح، أما رؤية الأشياء البعيدة فقد تكون واضحة للغاية..</a:t>
            </a:r>
            <a:endParaRPr lang="en-US" dirty="0"/>
          </a:p>
          <a:p>
            <a:r>
              <a:rPr lang="ar-SA" b="1" i="1" u="sng" dirty="0">
                <a:solidFill>
                  <a:schemeClr val="accent1">
                    <a:lumMod val="60000"/>
                    <a:lumOff val="40000"/>
                  </a:schemeClr>
                </a:solidFill>
              </a:rPr>
              <a:t>ج –الاستجماتزم:</a:t>
            </a:r>
            <a:endParaRPr lang="en-US" dirty="0">
              <a:solidFill>
                <a:schemeClr val="accent1">
                  <a:lumMod val="60000"/>
                  <a:lumOff val="40000"/>
                </a:schemeClr>
              </a:solidFill>
            </a:endParaRPr>
          </a:p>
          <a:p>
            <a:pPr lvl="0"/>
            <a:r>
              <a:rPr lang="ar-SA" dirty="0"/>
              <a:t>الاستجماتزم   هى تأثرحدة الرؤية المركزية (صعوبة رؤية الأشياء بشكل مركز)، وفيها تكون القرنية أو العدسة غير منتظمة ولذلك فإن بعض الضوء يتركز أمام الشبكية وبعضه الآخر خلفها، ولهذا لا تكون الصورة واضحة فيعاني الفرد من صداع وتعب عند القراءة. </a:t>
            </a:r>
            <a:endParaRPr lang="en-US" dirty="0"/>
          </a:p>
          <a:p>
            <a:r>
              <a:rPr lang="ar-SA" b="1" i="1" u="sng" dirty="0">
                <a:solidFill>
                  <a:schemeClr val="accent1">
                    <a:lumMod val="60000"/>
                    <a:lumOff val="40000"/>
                  </a:schemeClr>
                </a:solidFill>
              </a:rPr>
              <a:t> د- عمى الألوان:</a:t>
            </a:r>
            <a:endParaRPr lang="en-US" dirty="0">
              <a:solidFill>
                <a:schemeClr val="accent1">
                  <a:lumMod val="60000"/>
                  <a:lumOff val="40000"/>
                </a:schemeClr>
              </a:solidFill>
            </a:endParaRPr>
          </a:p>
          <a:p>
            <a:pPr lvl="0"/>
            <a:r>
              <a:rPr lang="ar-SA" dirty="0"/>
              <a:t>حالة وراثية لا يستطيع الفرد فيها تمييز الألوان بسبب خلل في المخاريط وتتأثر حدة البصر فتضعف إلى درجة كبيرة وقد يحدث حساسية للضوء ، أما مجال الرؤية فهو في العادة يكون عادياً.</a:t>
            </a:r>
            <a:endParaRPr lang="en-US" dirty="0"/>
          </a:p>
          <a:p>
            <a:endParaRPr lang="ar-EG" dirty="0"/>
          </a:p>
        </p:txBody>
      </p:sp>
    </p:spTree>
    <p:extLst>
      <p:ext uri="{BB962C8B-B14F-4D97-AF65-F5344CB8AC3E}">
        <p14:creationId xmlns:p14="http://schemas.microsoft.com/office/powerpoint/2010/main" val="34692859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534400" cy="6454808"/>
          </a:xfrm>
        </p:spPr>
        <p:txBody>
          <a:bodyPr/>
          <a:lstStyle/>
          <a:p>
            <a:r>
              <a:rPr lang="ar-SA" b="1" i="1" dirty="0"/>
              <a:t>6-الجحوظ:</a:t>
            </a:r>
            <a:endParaRPr lang="en-US" dirty="0"/>
          </a:p>
          <a:p>
            <a:r>
              <a:rPr lang="ar-SA" dirty="0"/>
              <a:t>الجحوظ هو: بروز العين إلى الأمام، وقد يكون البروز في عين واحدة أو ثنائي الجانب، وينتج الجحوظ أحادي الجانب عن الأورام في الحجاج أو التكيس أو فرط إفراز الغدة الدرقية، أما الجحوظ ثنائي الجانب فقد ينتج عن صغر حجم الحجاج أو فرط إفراز الغدة الدرقية.</a:t>
            </a:r>
            <a:endParaRPr lang="en-US" dirty="0"/>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519487"/>
            <a:ext cx="2752725" cy="1466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3352800"/>
            <a:ext cx="2686050" cy="1800225"/>
          </a:xfrm>
          <a:prstGeom prst="rect">
            <a:avLst/>
          </a:prstGeom>
        </p:spPr>
      </p:pic>
    </p:spTree>
    <p:extLst>
      <p:ext uri="{BB962C8B-B14F-4D97-AF65-F5344CB8AC3E}">
        <p14:creationId xmlns:p14="http://schemas.microsoft.com/office/powerpoint/2010/main" val="389413785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15400" cy="6705600"/>
          </a:xfrm>
        </p:spPr>
        <p:txBody>
          <a:bodyPr/>
          <a:lstStyle/>
          <a:p>
            <a:r>
              <a:rPr lang="ar-SA" b="1" i="1" dirty="0"/>
              <a:t>8- رأرأة العين</a:t>
            </a:r>
            <a:r>
              <a:rPr lang="ar-SA" b="1" i="1" dirty="0" smtClean="0"/>
              <a:t>:</a:t>
            </a:r>
            <a:endParaRPr lang="ar-EG" b="1" i="1" dirty="0" smtClean="0"/>
          </a:p>
          <a:p>
            <a:endParaRPr lang="en-US" dirty="0"/>
          </a:p>
          <a:p>
            <a:r>
              <a:rPr lang="ar-SA" dirty="0"/>
              <a:t>عبارة عن تذبذب السريع وحركات لا إرادية في مقلة العين، مما ينتج عنه القدرة على التركيز في الموضوع المرئي، وقد تسبب الغثيان</a:t>
            </a:r>
            <a:r>
              <a:rPr lang="ar-SA" dirty="0" smtClean="0"/>
              <a:t>.</a:t>
            </a:r>
            <a:endParaRPr lang="ar-EG" dirty="0" smtClean="0"/>
          </a:p>
          <a:p>
            <a:pPr marL="64008" indent="0">
              <a:buNone/>
            </a:pPr>
            <a:endParaRPr lang="en-US" dirty="0"/>
          </a:p>
          <a:p>
            <a:r>
              <a:rPr lang="ar-SA" b="1" i="1" dirty="0"/>
              <a:t>9- الرمد الصديدي والربيعي والحبيبي : </a:t>
            </a:r>
            <a:endParaRPr lang="en-US" dirty="0"/>
          </a:p>
          <a:p>
            <a:r>
              <a:rPr lang="ar-SA" dirty="0"/>
              <a:t>      وهي عبارة عن أمراض تنتج عن التحسس وتسبب تقرحات في قرنية العين وتورم الأجفان واحمرار العينين والتواء الرموش إلى داخل العين، مما يسبب جروحاً والتهابات. وضعف في الإبصار</a:t>
            </a:r>
            <a:r>
              <a:rPr lang="ar-SA" dirty="0" smtClean="0"/>
              <a:t>.</a:t>
            </a:r>
            <a:endParaRPr lang="ar-EG" dirty="0" smtClean="0"/>
          </a:p>
          <a:p>
            <a:r>
              <a:rPr lang="en-US" dirty="0" smtClean="0"/>
              <a:t>…………………</a:t>
            </a:r>
            <a:r>
              <a:rPr lang="ar-EG" smtClean="0"/>
              <a:t>تابع المحاضرة القادمة</a:t>
            </a:r>
            <a:endParaRPr lang="ar-EG" dirty="0" smtClean="0"/>
          </a:p>
          <a:p>
            <a:endParaRPr lang="en-US" dirty="0"/>
          </a:p>
        </p:txBody>
      </p:sp>
    </p:spTree>
    <p:extLst>
      <p:ext uri="{BB962C8B-B14F-4D97-AF65-F5344CB8AC3E}">
        <p14:creationId xmlns:p14="http://schemas.microsoft.com/office/powerpoint/2010/main" val="30276886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anim calcmode="lin" valueType="num">
                                      <p:cBhvr>
                                        <p:cTn id="22"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anim calcmode="lin" valueType="num">
                                      <p:cBhvr>
                                        <p:cTn id="29"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2000"/>
                                        <p:tgtEl>
                                          <p:spTgt spid="3">
                                            <p:txEl>
                                              <p:pRg st="6" end="6"/>
                                            </p:txEl>
                                          </p:spTgt>
                                        </p:tgtEl>
                                      </p:cBhvr>
                                    </p:animEffect>
                                    <p:anim calcmode="lin" valueType="num">
                                      <p:cBhvr>
                                        <p:cTn id="36"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6477000"/>
          </a:xfrm>
        </p:spPr>
        <p:txBody>
          <a:bodyPr/>
          <a:lstStyle/>
          <a:p>
            <a:r>
              <a:rPr lang="ar-SA" dirty="0"/>
              <a:t>وبذلك فالمعاق بصريا يعيش عالما ضيقا محدودا نتيجة لعجزه ويود لو استطاع التخلص منه والخروج إلى عالم المبصرين ، فهو لديه حاجات نفسيه لا يستطيع إشباعها ، واتجاهات اجتماعية تحاول عزله عن مجتمع المبصرين ، ويواجه مواقف فيها أنواع من الصراع والقلق . كل هذا يؤدي بالمعاق بصريا إلى أن يحيا حياه نفسيه غير سليمة ، قد تؤدي به إلى سؤ التكيف مع البيئة المحيطة به ..</a:t>
            </a:r>
            <a:endParaRPr lang="en-US" dirty="0"/>
          </a:p>
          <a:p>
            <a:endParaRPr lang="ar-EG" dirty="0"/>
          </a:p>
        </p:txBody>
      </p:sp>
    </p:spTree>
    <p:extLst>
      <p:ext uri="{BB962C8B-B14F-4D97-AF65-F5344CB8AC3E}">
        <p14:creationId xmlns:p14="http://schemas.microsoft.com/office/powerpoint/2010/main" val="56033186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i="1" u="sng" dirty="0"/>
              <a:t>أولاً: تعريف الاعاقة البصرية </a:t>
            </a:r>
            <a:r>
              <a:rPr lang="en-US" dirty="0"/>
              <a:t/>
            </a:r>
            <a:br>
              <a:rPr lang="en-US" dirty="0"/>
            </a:br>
            <a:endParaRPr lang="ar-EG" dirty="0"/>
          </a:p>
        </p:txBody>
      </p:sp>
      <p:sp>
        <p:nvSpPr>
          <p:cNvPr id="3" name="Content Placeholder 2"/>
          <p:cNvSpPr>
            <a:spLocks noGrp="1"/>
          </p:cNvSpPr>
          <p:nvPr>
            <p:ph idx="1"/>
          </p:nvPr>
        </p:nvSpPr>
        <p:spPr>
          <a:xfrm>
            <a:off x="0" y="1143000"/>
            <a:ext cx="8991600" cy="5715000"/>
          </a:xfrm>
        </p:spPr>
        <p:txBody>
          <a:bodyPr>
            <a:normAutofit fontScale="85000" lnSpcReduction="20000"/>
          </a:bodyPr>
          <a:lstStyle/>
          <a:p>
            <a:r>
              <a:rPr lang="ar-SA" dirty="0" smtClean="0"/>
              <a:t>أ- </a:t>
            </a:r>
            <a:r>
              <a:rPr lang="ar-SA" dirty="0"/>
              <a:t>- التعريف اللغوي </a:t>
            </a:r>
            <a:r>
              <a:rPr lang="ar-SA" dirty="0" smtClean="0"/>
              <a:t>:</a:t>
            </a:r>
            <a:endParaRPr lang="ar-EG" dirty="0" smtClean="0"/>
          </a:p>
          <a:p>
            <a:pPr marL="64008" indent="0">
              <a:buNone/>
            </a:pPr>
            <a:r>
              <a:rPr lang="ar-SA" dirty="0" smtClean="0"/>
              <a:t>تستخدم </a:t>
            </a:r>
            <a:r>
              <a:rPr lang="ar-SA" dirty="0"/>
              <a:t>ألفاظ كثيرة في اللغة العربية للتعرف بالشخص الذي فقد بصره وهذه الألفاظ هي :</a:t>
            </a:r>
            <a:endParaRPr lang="en-US" dirty="0"/>
          </a:p>
          <a:p>
            <a:r>
              <a:rPr lang="ar-SA" b="1" i="1" u="sng" dirty="0"/>
              <a:t>كلمة الأعمى</a:t>
            </a:r>
            <a:r>
              <a:rPr lang="ar-SA" dirty="0"/>
              <a:t> : وهي مأخوذة من أصل مادتها وهي العماء ، والعماء هو الضلالة ، والعمى يقال في فقد البصر أصلا ، وفقد البصر مجازا وكلمة الأكمة : فمأخوذة من الكمه ، والكمه هو العمى قبل الميلاد .</a:t>
            </a:r>
            <a:endParaRPr lang="en-US" dirty="0"/>
          </a:p>
          <a:p>
            <a:r>
              <a:rPr lang="ar-SA" b="1" i="1" u="sng" dirty="0"/>
              <a:t>وكلمة الاعمه</a:t>
            </a:r>
            <a:r>
              <a:rPr lang="ar-SA" dirty="0"/>
              <a:t> : مأخوذة من العمة ، والعمة كما في لسان العرب التحير والتردد ، وقيل العمة التردد في الضلالة والتحير في منازعة أو طريق . ويقال العمة في افتقاد البصر والبصيرة ، وقيل أن العمة في البصيرة كالعمى في البصر .</a:t>
            </a:r>
            <a:endParaRPr lang="en-US" dirty="0"/>
          </a:p>
          <a:p>
            <a:r>
              <a:rPr lang="ar-SA" b="1" i="1" u="sng" dirty="0"/>
              <a:t>وكلمة الضرير</a:t>
            </a:r>
            <a:r>
              <a:rPr lang="ar-SA" dirty="0"/>
              <a:t> : فهي بمعنى الأعمى ، لان الضرارة هي العمى ، و الرجل الضرير هو الرجل الفاقد لبصره .</a:t>
            </a:r>
            <a:endParaRPr lang="en-US" dirty="0"/>
          </a:p>
          <a:p>
            <a:r>
              <a:rPr lang="ar-SA" b="1" i="1" u="sng" dirty="0"/>
              <a:t>وكلمة العاجز</a:t>
            </a:r>
            <a:r>
              <a:rPr lang="ar-SA" dirty="0"/>
              <a:t> : فتطلق على المكفوف .</a:t>
            </a:r>
            <a:endParaRPr lang="en-US" dirty="0"/>
          </a:p>
          <a:p>
            <a:r>
              <a:rPr lang="ar-SA" b="1" i="1" u="sng" dirty="0"/>
              <a:t>وكلمة الكفيف أو المكفوف</a:t>
            </a:r>
            <a:r>
              <a:rPr lang="ar-SA" dirty="0"/>
              <a:t> : فأصلها من الكف ومعناها المنع . والمكفوف هو الضرير وجمعها المكافيف</a:t>
            </a:r>
            <a:endParaRPr lang="en-US" dirty="0"/>
          </a:p>
          <a:p>
            <a:endParaRPr lang="ar-EG" dirty="0"/>
          </a:p>
        </p:txBody>
      </p:sp>
    </p:spTree>
    <p:extLst>
      <p:ext uri="{BB962C8B-B14F-4D97-AF65-F5344CB8AC3E}">
        <p14:creationId xmlns:p14="http://schemas.microsoft.com/office/powerpoint/2010/main" val="28395128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839200" cy="6781800"/>
          </a:xfrm>
        </p:spPr>
        <p:txBody>
          <a:bodyPr>
            <a:normAutofit/>
          </a:bodyPr>
          <a:lstStyle/>
          <a:p>
            <a:r>
              <a:rPr lang="ar-EG" b="1" i="1" u="sng" dirty="0"/>
              <a:t>ب - التعريف القانوني </a:t>
            </a:r>
            <a:r>
              <a:rPr lang="ar-EG" b="1" i="1" u="sng" dirty="0" smtClean="0"/>
              <a:t>:</a:t>
            </a:r>
          </a:p>
          <a:p>
            <a:pPr marL="64008" indent="0">
              <a:buNone/>
            </a:pPr>
            <a:endParaRPr lang="en-US" dirty="0"/>
          </a:p>
          <a:p>
            <a:r>
              <a:rPr lang="ar-EG" dirty="0"/>
              <a:t>يشير التعريف القانوني للإعاقة البصرية ـ من وجهة نظر الأطباء ـ والذي تأخذ به معظم السلطات التشريعية ، إلى أن الشخص المعاق بصرياً : هو ذلك الشخص الذي لا تزيد حدة الأبصار </a:t>
            </a:r>
            <a:r>
              <a:rPr lang="en-US" dirty="0"/>
              <a:t>Visual Acuity </a:t>
            </a:r>
            <a:r>
              <a:rPr lang="ar-EG" dirty="0"/>
              <a:t>عن 20/200 (6/60) قدم في احسن العينين أو حتى باستعمال النظارة الطبية ، </a:t>
            </a:r>
            <a:endParaRPr lang="ar-EG" dirty="0" smtClean="0"/>
          </a:p>
          <a:p>
            <a:r>
              <a:rPr lang="ar-EG" dirty="0" smtClean="0"/>
              <a:t>وتفسير </a:t>
            </a:r>
            <a:r>
              <a:rPr lang="ar-EG" dirty="0"/>
              <a:t>ذلك أن الجسم الذي يراه الشخص العادي في إبصاره على مسافة 200 قدم ، يجب أن يقرب إلى مسافة 20 قدم حتى يراه الشخص الذي يعتبر معاقاً بصرياً حسب هذا التعريف . وهذا التعريف هو التعريف المعتمد قانونياً في الولايات المتحدة ومعظم الدول الأوروبية .</a:t>
            </a:r>
            <a:endParaRPr lang="en-US" dirty="0"/>
          </a:p>
          <a:p>
            <a:endParaRPr lang="ar-EG" dirty="0"/>
          </a:p>
        </p:txBody>
      </p:sp>
    </p:spTree>
    <p:extLst>
      <p:ext uri="{BB962C8B-B14F-4D97-AF65-F5344CB8AC3E}">
        <p14:creationId xmlns:p14="http://schemas.microsoft.com/office/powerpoint/2010/main" val="39929932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610600" cy="6781800"/>
          </a:xfrm>
        </p:spPr>
        <p:txBody>
          <a:bodyPr/>
          <a:lstStyle/>
          <a:p>
            <a:r>
              <a:rPr lang="ar-EG" dirty="0"/>
              <a:t> أما منظمة الصحة العالمية فإنها تعتمد درجة مختلفة . فالكفيف وفق معيارها هو من تقل حدة إبصاره عن (3/60) . ولو حاولنا ترجمة ذلك وظيفياً فإنه يعني أن ذلك الشخص لا يستطيع رؤية ما يراه الإنسان سليم البصر عن مسافة (60) متراً إلا إذا قرب له إلى مسافة (3) أمتار . ويشيع استخدام تعريف منظمة الصحة العالمية في الدول الأقل نمواً، </a:t>
            </a:r>
            <a:endParaRPr lang="ar-EG" dirty="0" smtClean="0"/>
          </a:p>
          <a:p>
            <a:r>
              <a:rPr lang="ar-EG" dirty="0"/>
              <a:t> </a:t>
            </a:r>
            <a:r>
              <a:rPr lang="ar-EG" dirty="0" smtClean="0"/>
              <a:t>و </a:t>
            </a:r>
            <a:r>
              <a:rPr lang="ar-EG" b="1" i="1" u="sng" dirty="0" smtClean="0">
                <a:solidFill>
                  <a:schemeClr val="accent1">
                    <a:lumMod val="60000"/>
                    <a:lumOff val="40000"/>
                  </a:schemeClr>
                </a:solidFill>
              </a:rPr>
              <a:t>حدة </a:t>
            </a:r>
            <a:r>
              <a:rPr lang="ar-EG" b="1" i="1" u="sng" dirty="0">
                <a:solidFill>
                  <a:schemeClr val="accent1">
                    <a:lumMod val="60000"/>
                    <a:lumOff val="40000"/>
                  </a:schemeClr>
                </a:solidFill>
              </a:rPr>
              <a:t>الإبصار</a:t>
            </a:r>
            <a:r>
              <a:rPr lang="en-US" b="1" i="1" u="sng" dirty="0">
                <a:solidFill>
                  <a:schemeClr val="accent1">
                    <a:lumMod val="60000"/>
                    <a:lumOff val="40000"/>
                  </a:schemeClr>
                </a:solidFill>
              </a:rPr>
              <a:t>Visual Acuity </a:t>
            </a:r>
            <a:r>
              <a:rPr lang="ar-EG" dirty="0"/>
              <a:t>هي قدرة العين على تمييز تفاصيل الأشياء وتقدر حدة الإبصار العادية بأنها </a:t>
            </a:r>
            <a:r>
              <a:rPr lang="ar-EG" dirty="0" smtClean="0"/>
              <a:t>20/20.</a:t>
            </a:r>
          </a:p>
          <a:p>
            <a:r>
              <a:rPr lang="ar-EG" dirty="0" smtClean="0"/>
              <a:t> </a:t>
            </a:r>
            <a:r>
              <a:rPr lang="ar-EG" dirty="0"/>
              <a:t>ويشير </a:t>
            </a:r>
            <a:r>
              <a:rPr lang="ar-EG" b="1" i="1" u="sng" dirty="0">
                <a:solidFill>
                  <a:schemeClr val="accent1">
                    <a:lumMod val="60000"/>
                    <a:lumOff val="40000"/>
                  </a:schemeClr>
                </a:solidFill>
              </a:rPr>
              <a:t>المجال البصري </a:t>
            </a:r>
            <a:r>
              <a:rPr lang="ar-EG" dirty="0"/>
              <a:t>إلى المنطقة البصرية الكلية التي يستطيع الفرد أن يراها في لحظة معينة </a:t>
            </a:r>
            <a:endParaRPr lang="ar-EG" dirty="0" smtClean="0"/>
          </a:p>
          <a:p>
            <a:endParaRPr lang="ar-EG" dirty="0"/>
          </a:p>
          <a:p>
            <a:pPr marL="64008" indent="0">
              <a:buNone/>
            </a:pPr>
            <a:endParaRPr lang="ar-EG" dirty="0"/>
          </a:p>
        </p:txBody>
      </p:sp>
    </p:spTree>
    <p:extLst>
      <p:ext uri="{BB962C8B-B14F-4D97-AF65-F5344CB8AC3E}">
        <p14:creationId xmlns:p14="http://schemas.microsoft.com/office/powerpoint/2010/main" val="42013444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229600" cy="5791200"/>
          </a:xfrm>
        </p:spPr>
        <p:txBody>
          <a:bodyPr/>
          <a:lstStyle/>
          <a:p>
            <a:r>
              <a:rPr lang="ar-EG" dirty="0"/>
              <a:t>العين العادية تستطيع أن ترى بزاوية تبلغ ما بين 60 إلى 70 درجة ، </a:t>
            </a:r>
            <a:endParaRPr lang="ar-EG" dirty="0" smtClean="0"/>
          </a:p>
          <a:p>
            <a:endParaRPr lang="ar-EG" dirty="0" smtClean="0"/>
          </a:p>
          <a:p>
            <a:r>
              <a:rPr lang="ar-EG" dirty="0" smtClean="0"/>
              <a:t>وعندما </a:t>
            </a:r>
            <a:r>
              <a:rPr lang="ar-EG" dirty="0"/>
              <a:t>يكون مجال الإبصار محددا فان المنطقة البصرية تكون أقل </a:t>
            </a:r>
            <a:r>
              <a:rPr lang="ar-EG" dirty="0" smtClean="0"/>
              <a:t>،</a:t>
            </a:r>
          </a:p>
          <a:p>
            <a:endParaRPr lang="ar-EG" dirty="0" smtClean="0"/>
          </a:p>
          <a:p>
            <a:r>
              <a:rPr lang="ar-EG" dirty="0" smtClean="0"/>
              <a:t> </a:t>
            </a:r>
            <a:r>
              <a:rPr lang="ar-EG" dirty="0"/>
              <a:t>أما الأفراد ضعاف البصر </a:t>
            </a:r>
            <a:r>
              <a:rPr lang="en-US" dirty="0"/>
              <a:t>Partially Sighted </a:t>
            </a:r>
            <a:r>
              <a:rPr lang="ar-EG" dirty="0"/>
              <a:t>فانهم يعرفون أيضا من جانب السلطات القانونية بأنهم أولئك الأفراد الذين يمتلكون حدة الإبصار تتراوح من 20/70 إلى 20/200 في العين الأفضل بعد التصحيح </a:t>
            </a:r>
            <a:r>
              <a:rPr lang="ar-EG" dirty="0" smtClean="0"/>
              <a:t>الممكن.</a:t>
            </a:r>
          </a:p>
          <a:p>
            <a:endParaRPr lang="en-US" dirty="0"/>
          </a:p>
          <a:p>
            <a:endParaRPr lang="ar-EG" dirty="0"/>
          </a:p>
        </p:txBody>
      </p:sp>
    </p:spTree>
    <p:extLst>
      <p:ext uri="{BB962C8B-B14F-4D97-AF65-F5344CB8AC3E}">
        <p14:creationId xmlns:p14="http://schemas.microsoft.com/office/powerpoint/2010/main" val="334796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EG" b="1" i="1" u="sng" dirty="0">
                <a:effectLst/>
              </a:rPr>
              <a:t>ج - التعريف التربوي :</a:t>
            </a:r>
            <a:r>
              <a:rPr lang="en-US" dirty="0">
                <a:effectLst/>
              </a:rPr>
              <a:t/>
            </a:r>
            <a:br>
              <a:rPr lang="en-US" dirty="0">
                <a:effectLst/>
              </a:rPr>
            </a:br>
            <a:endParaRPr lang="ar-EG" dirty="0"/>
          </a:p>
        </p:txBody>
      </p:sp>
      <p:sp>
        <p:nvSpPr>
          <p:cNvPr id="3" name="Content Placeholder 2"/>
          <p:cNvSpPr>
            <a:spLocks noGrp="1"/>
          </p:cNvSpPr>
          <p:nvPr>
            <p:ph idx="1"/>
          </p:nvPr>
        </p:nvSpPr>
        <p:spPr>
          <a:xfrm>
            <a:off x="239486" y="1981200"/>
            <a:ext cx="8447314" cy="4724400"/>
          </a:xfrm>
        </p:spPr>
        <p:txBody>
          <a:bodyPr>
            <a:normAutofit fontScale="92500" lnSpcReduction="20000"/>
          </a:bodyPr>
          <a:lstStyle/>
          <a:p>
            <a:r>
              <a:rPr lang="ar-EG" dirty="0"/>
              <a:t>ذلك أن التعريف التربوي يفرق بين الشخص الكفيف والشخص ضعيف البصر على أساس الطريقة التي يتعلم بها كل منهم على أفضل نحو ممكن </a:t>
            </a:r>
            <a:r>
              <a:rPr lang="ar-EG" dirty="0" smtClean="0"/>
              <a:t>.</a:t>
            </a:r>
          </a:p>
          <a:p>
            <a:endParaRPr lang="en-US" dirty="0"/>
          </a:p>
          <a:p>
            <a:r>
              <a:rPr lang="ar-EG" dirty="0"/>
              <a:t>      فالتعريف التربوي يشير إلى أن </a:t>
            </a:r>
            <a:r>
              <a:rPr lang="ar-EG" b="1" i="1" u="sng" dirty="0">
                <a:solidFill>
                  <a:schemeClr val="accent1">
                    <a:lumMod val="60000"/>
                    <a:lumOff val="40000"/>
                  </a:schemeClr>
                </a:solidFill>
              </a:rPr>
              <a:t>الشخص الكفيف</a:t>
            </a:r>
            <a:r>
              <a:rPr lang="ar-EG" b="1" i="1" u="sng" dirty="0"/>
              <a:t> </a:t>
            </a:r>
            <a:r>
              <a:rPr lang="ar-EG" dirty="0" smtClean="0"/>
              <a:t>: </a:t>
            </a:r>
            <a:r>
              <a:rPr lang="ar-EG" dirty="0"/>
              <a:t>هو ذلك الشخص الذي لا يستطيع أن يقرأ أو يكتب إلا بطريقة برايل </a:t>
            </a:r>
            <a:r>
              <a:rPr lang="en-US" dirty="0"/>
              <a:t>   Braille </a:t>
            </a:r>
            <a:r>
              <a:rPr lang="en-US" dirty="0" smtClean="0"/>
              <a:t>Method</a:t>
            </a:r>
            <a:r>
              <a:rPr lang="ar-EG" dirty="0" smtClean="0"/>
              <a:t>.</a:t>
            </a:r>
          </a:p>
          <a:p>
            <a:endParaRPr lang="ar-EG" dirty="0" smtClean="0"/>
          </a:p>
          <a:p>
            <a:r>
              <a:rPr lang="ar-EG" dirty="0" smtClean="0"/>
              <a:t>أما </a:t>
            </a:r>
            <a:r>
              <a:rPr lang="ar-EG" b="1" u="sng" dirty="0">
                <a:solidFill>
                  <a:schemeClr val="accent1">
                    <a:lumMod val="60000"/>
                    <a:lumOff val="40000"/>
                  </a:schemeClr>
                </a:solidFill>
              </a:rPr>
              <a:t>ضعاف البصر</a:t>
            </a:r>
            <a:r>
              <a:rPr lang="ar-EG" u="sng" dirty="0">
                <a:solidFill>
                  <a:schemeClr val="accent1">
                    <a:lumMod val="60000"/>
                    <a:lumOff val="40000"/>
                  </a:schemeClr>
                </a:solidFill>
              </a:rPr>
              <a:t>  </a:t>
            </a:r>
            <a:r>
              <a:rPr lang="ar-EG" u="sng" dirty="0" smtClean="0">
                <a:solidFill>
                  <a:schemeClr val="accent1">
                    <a:lumMod val="60000"/>
                    <a:lumOff val="40000"/>
                  </a:schemeClr>
                </a:solidFill>
              </a:rPr>
              <a:t>:</a:t>
            </a:r>
            <a:r>
              <a:rPr lang="ar-EG" dirty="0" smtClean="0"/>
              <a:t>فهم </a:t>
            </a:r>
            <a:r>
              <a:rPr lang="ar-EG" dirty="0"/>
              <a:t>الأفراد الذين يستطيعون قراءة المادة المطبوعة على الرغم مما قد تتطلبه هذه المادة أحيانا من بعض أشكال التعديل (على سبيل المثال، تكبير حجم المادة ذاتها أو استخدام عدسات مكبرة).</a:t>
            </a:r>
            <a:endParaRPr lang="en-US" dirty="0"/>
          </a:p>
          <a:p>
            <a:endParaRPr lang="ar-EG"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76200"/>
            <a:ext cx="2762250" cy="1758043"/>
          </a:xfrm>
          <a:prstGeom prst="rect">
            <a:avLst/>
          </a:prstGeom>
        </p:spPr>
      </p:pic>
    </p:spTree>
    <p:extLst>
      <p:ext uri="{BB962C8B-B14F-4D97-AF65-F5344CB8AC3E}">
        <p14:creationId xmlns:p14="http://schemas.microsoft.com/office/powerpoint/2010/main" val="3038050708"/>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normAutofit fontScale="90000"/>
          </a:bodyPr>
          <a:lstStyle/>
          <a:p>
            <a:pPr algn="r"/>
            <a:r>
              <a:rPr lang="ar-EG" b="1" i="1" dirty="0"/>
              <a:t> و يصنف المعوقون بصريًّا إلى فئتين رئيسيتين:</a:t>
            </a:r>
            <a:r>
              <a:rPr lang="en-US" dirty="0"/>
              <a:t/>
            </a:r>
            <a:br>
              <a:rPr lang="en-US" dirty="0"/>
            </a:br>
            <a:endParaRPr lang="ar-EG" dirty="0"/>
          </a:p>
        </p:txBody>
      </p:sp>
      <p:sp>
        <p:nvSpPr>
          <p:cNvPr id="3" name="Content Placeholder 2"/>
          <p:cNvSpPr>
            <a:spLocks noGrp="1"/>
          </p:cNvSpPr>
          <p:nvPr>
            <p:ph idx="1"/>
          </p:nvPr>
        </p:nvSpPr>
        <p:spPr>
          <a:xfrm>
            <a:off x="457200" y="1219200"/>
            <a:ext cx="8229600" cy="5638800"/>
          </a:xfrm>
        </p:spPr>
        <p:txBody>
          <a:bodyPr>
            <a:normAutofit fontScale="85000" lnSpcReduction="20000"/>
          </a:bodyPr>
          <a:lstStyle/>
          <a:p>
            <a:r>
              <a:rPr lang="ar-EG" b="1" u="sng" dirty="0" smtClean="0">
                <a:solidFill>
                  <a:schemeClr val="accent1">
                    <a:lumMod val="60000"/>
                    <a:lumOff val="40000"/>
                  </a:schemeClr>
                </a:solidFill>
              </a:rPr>
              <a:t>الأولى</a:t>
            </a:r>
            <a:r>
              <a:rPr lang="ar-EG" b="1" u="sng" dirty="0">
                <a:solidFill>
                  <a:schemeClr val="accent1">
                    <a:lumMod val="60000"/>
                    <a:lumOff val="40000"/>
                  </a:schemeClr>
                </a:solidFill>
              </a:rPr>
              <a:t>:</a:t>
            </a:r>
            <a:r>
              <a:rPr lang="ar-EG" dirty="0">
                <a:solidFill>
                  <a:schemeClr val="accent1">
                    <a:lumMod val="60000"/>
                    <a:lumOff val="40000"/>
                  </a:schemeClr>
                </a:solidFill>
              </a:rPr>
              <a:t> فئة المكفوفين (</a:t>
            </a:r>
            <a:r>
              <a:rPr lang="en-US" b="1" dirty="0">
                <a:solidFill>
                  <a:schemeClr val="accent1">
                    <a:lumMod val="60000"/>
                    <a:lumOff val="40000"/>
                  </a:schemeClr>
                </a:solidFill>
              </a:rPr>
              <a:t>Blind</a:t>
            </a:r>
            <a:r>
              <a:rPr lang="ar-EG" dirty="0">
                <a:solidFill>
                  <a:schemeClr val="accent1">
                    <a:lumMod val="60000"/>
                    <a:lumOff val="40000"/>
                  </a:schemeClr>
                </a:solidFill>
              </a:rPr>
              <a:t>) </a:t>
            </a:r>
            <a:endParaRPr lang="ar-EG" dirty="0" smtClean="0">
              <a:solidFill>
                <a:schemeClr val="accent1">
                  <a:lumMod val="60000"/>
                  <a:lumOff val="40000"/>
                </a:schemeClr>
              </a:solidFill>
            </a:endParaRPr>
          </a:p>
          <a:p>
            <a:pPr marL="64008" indent="0">
              <a:buNone/>
            </a:pPr>
            <a:r>
              <a:rPr lang="ar-EG" dirty="0" smtClean="0"/>
              <a:t>وتنطبق </a:t>
            </a:r>
            <a:r>
              <a:rPr lang="ar-EG" dirty="0"/>
              <a:t>على هذه الفئة التعريف القانوني </a:t>
            </a:r>
            <a:endParaRPr lang="ar-EG" dirty="0" smtClean="0"/>
          </a:p>
          <a:p>
            <a:pPr marL="64008" indent="0">
              <a:buNone/>
            </a:pPr>
            <a:r>
              <a:rPr lang="ar-EG" dirty="0" smtClean="0"/>
              <a:t>والتربوي </a:t>
            </a:r>
            <a:r>
              <a:rPr lang="ar-EG" dirty="0"/>
              <a:t>للإعاقة البصرية</a:t>
            </a:r>
            <a:r>
              <a:rPr lang="ar-EG" dirty="0" smtClean="0"/>
              <a:t>،</a:t>
            </a:r>
          </a:p>
          <a:p>
            <a:pPr marL="64008" indent="0">
              <a:buNone/>
            </a:pPr>
            <a:r>
              <a:rPr lang="ar-EG" dirty="0" smtClean="0"/>
              <a:t> </a:t>
            </a:r>
            <a:r>
              <a:rPr lang="ar-EG" dirty="0"/>
              <a:t>ويطلق على هذه الفئة </a:t>
            </a:r>
            <a:endParaRPr lang="ar-EG" dirty="0" smtClean="0"/>
          </a:p>
          <a:p>
            <a:pPr marL="64008" indent="0">
              <a:buNone/>
            </a:pPr>
            <a:r>
              <a:rPr lang="ar-EG" dirty="0" smtClean="0"/>
              <a:t>(</a:t>
            </a:r>
            <a:r>
              <a:rPr lang="ar-EG" dirty="0"/>
              <a:t>قارئي برايل </a:t>
            </a:r>
            <a:r>
              <a:rPr lang="en-US" b="1" dirty="0"/>
              <a:t>Braille Readers</a:t>
            </a:r>
            <a:r>
              <a:rPr lang="ar-EG" dirty="0" smtClean="0"/>
              <a:t>):</a:t>
            </a:r>
          </a:p>
          <a:p>
            <a:pPr marL="64008" indent="0">
              <a:buNone/>
            </a:pPr>
            <a:r>
              <a:rPr lang="ar-EG" dirty="0" smtClean="0"/>
              <a:t> </a:t>
            </a:r>
            <a:r>
              <a:rPr lang="ar-EG" dirty="0"/>
              <a:t>وهم الذين يستخدمون أصابعهم للقراءة</a:t>
            </a:r>
            <a:r>
              <a:rPr lang="ar-EG" dirty="0" smtClean="0"/>
              <a:t>.</a:t>
            </a:r>
          </a:p>
          <a:p>
            <a:pPr marL="64008" indent="0">
              <a:buNone/>
            </a:pPr>
            <a:endParaRPr lang="en-US" dirty="0"/>
          </a:p>
          <a:p>
            <a:r>
              <a:rPr lang="ar-EG" b="1" u="sng" dirty="0" smtClean="0">
                <a:solidFill>
                  <a:schemeClr val="accent1">
                    <a:lumMod val="60000"/>
                    <a:lumOff val="40000"/>
                  </a:schemeClr>
                </a:solidFill>
              </a:rPr>
              <a:t>الثانية</a:t>
            </a:r>
            <a:r>
              <a:rPr lang="ar-EG" b="1" dirty="0">
                <a:solidFill>
                  <a:schemeClr val="accent1">
                    <a:lumMod val="60000"/>
                    <a:lumOff val="40000"/>
                  </a:schemeClr>
                </a:solidFill>
              </a:rPr>
              <a:t>:</a:t>
            </a:r>
            <a:r>
              <a:rPr lang="ar-EG" dirty="0">
                <a:solidFill>
                  <a:schemeClr val="accent1">
                    <a:lumMod val="60000"/>
                    <a:lumOff val="40000"/>
                  </a:schemeClr>
                </a:solidFill>
              </a:rPr>
              <a:t> فئة كالمبصرية جزئيًّا (</a:t>
            </a:r>
            <a:r>
              <a:rPr lang="en-US" b="1" dirty="0" err="1">
                <a:solidFill>
                  <a:schemeClr val="accent1">
                    <a:lumMod val="60000"/>
                    <a:lumOff val="40000"/>
                  </a:schemeClr>
                </a:solidFill>
              </a:rPr>
              <a:t>Bartially</a:t>
            </a:r>
            <a:r>
              <a:rPr lang="en-US" b="1" dirty="0">
                <a:solidFill>
                  <a:schemeClr val="accent1">
                    <a:lumMod val="60000"/>
                    <a:lumOff val="40000"/>
                  </a:schemeClr>
                </a:solidFill>
              </a:rPr>
              <a:t> sighted</a:t>
            </a:r>
            <a:r>
              <a:rPr lang="ar-EG" dirty="0">
                <a:solidFill>
                  <a:schemeClr val="accent1">
                    <a:lumMod val="60000"/>
                    <a:lumOff val="40000"/>
                  </a:schemeClr>
                </a:solidFill>
              </a:rPr>
              <a:t>) </a:t>
            </a:r>
            <a:endParaRPr lang="ar-EG" dirty="0" smtClean="0">
              <a:solidFill>
                <a:schemeClr val="accent1">
                  <a:lumMod val="60000"/>
                  <a:lumOff val="40000"/>
                </a:schemeClr>
              </a:solidFill>
            </a:endParaRPr>
          </a:p>
          <a:p>
            <a:pPr marL="64008" indent="0">
              <a:buNone/>
            </a:pPr>
            <a:r>
              <a:rPr lang="ar-EG" dirty="0" smtClean="0"/>
              <a:t>وهذه </a:t>
            </a:r>
            <a:r>
              <a:rPr lang="ar-EG" dirty="0"/>
              <a:t>الفئة تستطيع القراءة باستخدام</a:t>
            </a:r>
            <a:r>
              <a:rPr lang="ar-EG" b="1" i="1" dirty="0"/>
              <a:t> </a:t>
            </a:r>
            <a:r>
              <a:rPr lang="ar-EG" dirty="0"/>
              <a:t>وسيلة </a:t>
            </a:r>
            <a:r>
              <a:rPr lang="ar-EG" dirty="0" smtClean="0"/>
              <a:t>تكبير</a:t>
            </a:r>
          </a:p>
          <a:p>
            <a:pPr marL="64008" indent="0">
              <a:buNone/>
            </a:pPr>
            <a:r>
              <a:rPr lang="ar-EG" dirty="0" smtClean="0"/>
              <a:t> </a:t>
            </a:r>
            <a:r>
              <a:rPr lang="ar-EG" dirty="0"/>
              <a:t>أو نظارة طبية وتتراوح حدة إبصار هذه الفئة ما بين 70/20إلى 200/20 قدم في العين الأقوى حتى مع استعمال النظارة الطبية، ويطلق على هذه الفئة (قارئي الكلمات المكبرة </a:t>
            </a:r>
            <a:r>
              <a:rPr lang="en-US" b="1" dirty="0"/>
              <a:t>Large- Type Readers</a:t>
            </a:r>
            <a:r>
              <a:rPr lang="ar-EG" dirty="0"/>
              <a:t>): وهم الذين يستخدمون عيونهم للقراءة مع تكبير الكلمات.</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762000"/>
            <a:ext cx="2362200" cy="23622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93" y="3581400"/>
            <a:ext cx="1191986" cy="1905000"/>
          </a:xfrm>
          <a:prstGeom prst="rect">
            <a:avLst/>
          </a:prstGeom>
        </p:spPr>
      </p:pic>
    </p:spTree>
    <p:extLst>
      <p:ext uri="{BB962C8B-B14F-4D97-AF65-F5344CB8AC3E}">
        <p14:creationId xmlns:p14="http://schemas.microsoft.com/office/powerpoint/2010/main" val="186184231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113</TotalTime>
  <Words>1804</Words>
  <Application>Microsoft Office PowerPoint</Application>
  <PresentationFormat>On-screen Show (4:3)</PresentationFormat>
  <Paragraphs>141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Verve</vt:lpstr>
      <vt:lpstr>المحاضرة الأولى من أسبوع الاجازة الفرقة الرابعة تعليم أساسى علوم -كلية التربية الاعاقة البصرية د/ رحاب يحيي </vt:lpstr>
      <vt:lpstr>مقدمه:  </vt:lpstr>
      <vt:lpstr>PowerPoint Presentation</vt:lpstr>
      <vt:lpstr>أولاً: تعريف الاعاقة البصرية  </vt:lpstr>
      <vt:lpstr>PowerPoint Presentation</vt:lpstr>
      <vt:lpstr>PowerPoint Presentation</vt:lpstr>
      <vt:lpstr>PowerPoint Presentation</vt:lpstr>
      <vt:lpstr>ج - التعريف التربوي : </vt:lpstr>
      <vt:lpstr> و يصنف المعوقون بصريًّا إلى فئتين رئيسيتين: </vt:lpstr>
      <vt:lpstr>ثانياً:  أعراض الإعاقة البصرية </vt:lpstr>
      <vt:lpstr>PowerPoint Presentation</vt:lpstr>
      <vt:lpstr>PowerPoint Presentation</vt:lpstr>
      <vt:lpstr>PowerPoint Presentation</vt:lpstr>
      <vt:lpstr>ثالثا:  أسباب الإعاقة البصرية: </vt:lpstr>
      <vt:lpstr>1-أسباب ما قبل الولادة: </vt:lpstr>
      <vt:lpstr>2-أسباب تحدث أثناء الولادة: </vt:lpstr>
      <vt:lpstr>3 – أسباب ما بعد الولادة: </vt:lpstr>
      <vt:lpstr>رابعا: مظاهر الإعاقة البصرية: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الاعاقة البصرية </dc:title>
  <dc:creator>etc</dc:creator>
  <cp:lastModifiedBy>etc</cp:lastModifiedBy>
  <cp:revision>17</cp:revision>
  <dcterms:created xsi:type="dcterms:W3CDTF">2006-08-16T00:00:00Z</dcterms:created>
  <dcterms:modified xsi:type="dcterms:W3CDTF">2020-03-17T13:01:23Z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